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76" r:id="rId7"/>
    <p:sldId id="261" r:id="rId8"/>
    <p:sldId id="267" r:id="rId9"/>
    <p:sldId id="268" r:id="rId10"/>
    <p:sldId id="262" r:id="rId11"/>
    <p:sldId id="269" r:id="rId12"/>
    <p:sldId id="272" r:id="rId13"/>
    <p:sldId id="270" r:id="rId14"/>
    <p:sldId id="271" r:id="rId15"/>
    <p:sldId id="263" r:id="rId16"/>
    <p:sldId id="264" r:id="rId17"/>
    <p:sldId id="275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7" d="100"/>
          <a:sy n="67" d="100"/>
        </p:scale>
        <p:origin x="-1256" y="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C534A-CCBD-4BAD-B293-50C4E265F0D2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DA6A9-D2A2-4C7C-883E-7EC43DC07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76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DA6A9-D2A2-4C7C-883E-7EC43DC07F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74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DA6A9-D2A2-4C7C-883E-7EC43DC07FD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74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DA6A9-D2A2-4C7C-883E-7EC43DC07FD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74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DA6A9-D2A2-4C7C-883E-7EC43DC07FD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982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9222C57-0C58-4586-9100-608B75C34276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486DFA3-67DD-435F-9524-0868BD23316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22C57-0C58-4586-9100-608B75C34276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DFA3-67DD-435F-9524-0868BD2331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22C57-0C58-4586-9100-608B75C34276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DFA3-67DD-435F-9524-0868BD2331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9222C57-0C58-4586-9100-608B75C34276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486DFA3-67DD-435F-9524-0868BD23316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9222C57-0C58-4586-9100-608B75C34276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486DFA3-67DD-435F-9524-0868BD23316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22C57-0C58-4586-9100-608B75C34276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DFA3-67DD-435F-9524-0868BD23316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22C57-0C58-4586-9100-608B75C34276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DFA3-67DD-435F-9524-0868BD23316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9222C57-0C58-4586-9100-608B75C34276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486DFA3-67DD-435F-9524-0868BD23316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22C57-0C58-4586-9100-608B75C34276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DFA3-67DD-435F-9524-0868BD2331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9222C57-0C58-4586-9100-608B75C34276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486DFA3-67DD-435F-9524-0868BD23316C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9222C57-0C58-4586-9100-608B75C34276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486DFA3-67DD-435F-9524-0868BD23316C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9222C57-0C58-4586-9100-608B75C34276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486DFA3-67DD-435F-9524-0868BD23316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81200" y="2967335"/>
            <a:ext cx="647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5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6159787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 THỊ QUÝ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2514600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1219201"/>
            <a:ext cx="7772400" cy="403860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Up">
              <a:avLst>
                <a:gd name="adj" fmla="val 10062898"/>
              </a:avLst>
            </a:prstTxWarp>
            <a:spAutoFit/>
          </a:bodyPr>
          <a:lstStyle/>
          <a:p>
            <a:pPr algn="ctr"/>
            <a:r>
              <a:rPr lang="en-US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CHÀO MỪNG THẦY CÔ VÀ CÁC EM</a:t>
            </a:r>
            <a:endParaRPr lang="en-US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1" name="Picture 24" descr="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916605"/>
            <a:ext cx="1828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043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19909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9200" y="81464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15: THƯƠNG MẠI VÀ DU LỊCH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543129"/>
            <a:ext cx="499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mại</a:t>
            </a:r>
            <a:endParaRPr lang="en-US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175" y="1219200"/>
            <a:ext cx="838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Thương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mại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gồm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mua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bán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hàng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hóa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ngoài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ta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chủ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yếu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xuất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khẩu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khoáng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sản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dầu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mỏ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than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đá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,…),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hàng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tiêu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dùng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sản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thủy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sản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nhập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khẩu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máy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móc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thiết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nguyên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liệu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nhiên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liệu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liệu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0456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19909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Địa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lí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9200" y="81464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15: THƯƠNG MẠI VÀ DU LỊCH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543129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Ngành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du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lịch</a:t>
            </a:r>
            <a:endParaRPr lang="en-US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" y="99060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Đọc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thông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tin SGK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trang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99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100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4378" y="1381125"/>
            <a:ext cx="839152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kiện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thuận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du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lịch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ta ? </a:t>
            </a:r>
            <a:endParaRPr lang="en-US" sz="2800" b="1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048000" y="3124200"/>
            <a:ext cx="2438400" cy="22098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6600" y="3628935"/>
            <a:ext cx="2209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kiện</a:t>
            </a:r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du </a:t>
            </a:r>
            <a:r>
              <a:rPr lang="en-US" sz="2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lịch</a:t>
            </a:r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Arrow Connector 10"/>
          <p:cNvCxnSpPr>
            <a:endCxn id="7" idx="7"/>
          </p:cNvCxnSpPr>
          <p:nvPr/>
        </p:nvCxnSpPr>
        <p:spPr>
          <a:xfrm flipH="1">
            <a:off x="5129305" y="2819400"/>
            <a:ext cx="1157195" cy="62841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286500" y="2433695"/>
            <a:ext cx="2400300" cy="145250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thuận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tiện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nhu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du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lịch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tăng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Arrow Connector 13"/>
          <p:cNvCxnSpPr>
            <a:stCxn id="16" idx="1"/>
          </p:cNvCxnSpPr>
          <p:nvPr/>
        </p:nvCxnSpPr>
        <p:spPr>
          <a:xfrm flipH="1" flipV="1">
            <a:off x="5257801" y="4857518"/>
            <a:ext cx="1109569" cy="44779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367370" y="4571768"/>
            <a:ext cx="2379008" cy="14670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cảnh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đẹp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bãi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tắm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lịch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133600" y="3628935"/>
            <a:ext cx="1066800" cy="18106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476500" y="5013816"/>
            <a:ext cx="876300" cy="47258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52400" y="4674306"/>
            <a:ext cx="2324100" cy="16241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vườn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trúc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8599" y="2433695"/>
            <a:ext cx="1905001" cy="145250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lễ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thống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298494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Nhờ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kiện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mà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ngành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du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lịch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càng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triển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6800" y="1858178"/>
            <a:ext cx="2476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Thảo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luận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nhóm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133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9" grpId="0"/>
      <p:bldP spid="12" grpId="0" animBg="1"/>
      <p:bldP spid="16" grpId="0" animBg="1"/>
      <p:bldP spid="25" grpId="0" animBg="1"/>
      <p:bldP spid="29" grpId="0" animBg="1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19909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9200" y="81464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15: THƯƠNG MẠI VÀ DU LỊCH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502262"/>
            <a:ext cx="5230813" cy="66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53" y="4114801"/>
            <a:ext cx="29718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9406" y="6027003"/>
            <a:ext cx="3099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Mỹ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sơn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Quảng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Nam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114801"/>
            <a:ext cx="50292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77817"/>
            <a:ext cx="3581400" cy="235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40903" y="3477308"/>
            <a:ext cx="3099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Bãi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biển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Vũng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Tàu</a:t>
            </a:r>
            <a:endParaRPr lang="en-US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7" y="1171983"/>
            <a:ext cx="3895725" cy="2363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114800" y="3505199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nhã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nhạc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cung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Huế</a:t>
            </a:r>
            <a:endParaRPr lang="en-US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6469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19909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Địa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lí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9200" y="81464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15: THƯƠNG MẠI VÀ DU LỊCH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543129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Ngành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du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lịch</a:t>
            </a:r>
            <a:endParaRPr lang="en-US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250" y="1219199"/>
            <a:ext cx="8915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6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6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6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6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6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26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6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du </a:t>
            </a:r>
            <a:r>
              <a:rPr lang="en-US" sz="26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lịch</a:t>
            </a:r>
            <a:r>
              <a:rPr lang="en-US" sz="26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6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6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26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6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6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600" b="1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075" y="2362200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du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lịch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Hà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Phố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Chí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Minh,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Hạ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Long,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Huế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Đà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Nẵng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Nha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Vũng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Tàu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,…</a:t>
            </a:r>
            <a:endParaRPr lang="en-US" sz="3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133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-41646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9200" y="19909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15: THƯƠNG MẠI VÀ DU LỊCH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238845"/>
            <a:ext cx="5230813" cy="66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62000"/>
            <a:ext cx="3048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850" y="3533745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Hồ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Kiếm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Hà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Nội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778133"/>
            <a:ext cx="2371725" cy="282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81400" y="3555712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Vịnh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Hạ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Long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421219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Phố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cổ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An-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Đà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Nẵng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78954" y="6210181"/>
            <a:ext cx="3036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Vườn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gia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– </a:t>
            </a:r>
          </a:p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Phong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Nha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Kẻ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Bàng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3855"/>
            <a:ext cx="2609850" cy="239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205" y="3933855"/>
            <a:ext cx="2845595" cy="236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857538"/>
            <a:ext cx="2771776" cy="27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477000" y="3603367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Cố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Đô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Huế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Hình ảnh khu du lịch Suối Tiên (ảnh sưu tầm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6" y="3973072"/>
            <a:ext cx="2667000" cy="238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248401" y="6311385"/>
            <a:ext cx="3036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Suối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Tiên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- TP  HCM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133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7" grpId="0"/>
      <p:bldP spid="19" grpId="0"/>
      <p:bldP spid="18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57585"/>
            <a:ext cx="342900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86073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00200" y="85971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15: THƯƠNG MẠI VÀ DU LỊCH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52308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52500" y="416173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Thác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Dray - Nu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87450"/>
            <a:ext cx="3686175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0456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91091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176305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15: THƯƠNG MẠI VÀ DU LỊCH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543129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033994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905000"/>
            <a:ext cx="8534400" cy="444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0456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15: THƯƠNG MẠI VÀ DU LỊCH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975" y="3810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8125" y="95759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775" y="2133600"/>
            <a:ext cx="8610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mại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gồm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mua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bán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ngoài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yếu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xuất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khẩu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khoáng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dầu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mỏ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than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đá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,…),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thủy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nhập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khẩu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máy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móc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thiết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liệu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nhiên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liệu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liệu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Nhờ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kiện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thuận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ngành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du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lịch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càng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236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609600"/>
            <a:ext cx="6477000" cy="4876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>
                <a:gd name="adj" fmla="val 10661299"/>
              </a:avLst>
            </a:prstTxWarp>
            <a:spAutoFit/>
          </a:bodyPr>
          <a:lstStyle/>
          <a:p>
            <a:pPr algn="ctr"/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Chào</a:t>
            </a:r>
            <a:r>
              <a:rPr lang="en-U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tạm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biệt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hẹn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gặp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lại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các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em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61163" y="2505670"/>
            <a:ext cx="54216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Học</a:t>
            </a:r>
            <a:r>
              <a:rPr 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sinh</a:t>
            </a:r>
            <a:r>
              <a:rPr 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lớp</a:t>
            </a:r>
            <a:r>
              <a:rPr 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5A3</a:t>
            </a:r>
            <a:endParaRPr lang="en-U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Picture 24" descr="Ear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419600"/>
            <a:ext cx="1828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blumen-pflanzen09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4084">
            <a:off x="-171450" y="-114300"/>
            <a:ext cx="16859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blumen-pflanzen09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90234">
            <a:off x="7562850" y="23813"/>
            <a:ext cx="1600200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blumen-pflanzen09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8713">
            <a:off x="7458075" y="5546725"/>
            <a:ext cx="16859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blumen-pflanzen09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7460">
            <a:off x="-304800" y="5470525"/>
            <a:ext cx="16859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Buomba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57900"/>
            <a:ext cx="5715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61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4553" y="166042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Địa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lí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WordArt 17"/>
          <p:cNvSpPr>
            <a:spLocks noChangeArrowheads="1" noChangeShapeType="1" noTextEdit="1"/>
          </p:cNvSpPr>
          <p:nvPr/>
        </p:nvSpPr>
        <p:spPr bwMode="auto">
          <a:xfrm>
            <a:off x="89778" y="733425"/>
            <a:ext cx="3810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22501">
                      <a:srgbClr val="FF7A00"/>
                    </a:gs>
                    <a:gs pos="35001">
                      <a:srgbClr val="FF0300"/>
                    </a:gs>
                    <a:gs pos="50000">
                      <a:srgbClr val="4D0808"/>
                    </a:gs>
                    <a:gs pos="64999">
                      <a:srgbClr val="FF0300"/>
                    </a:gs>
                    <a:gs pos="77499">
                      <a:srgbClr val="FF7A00"/>
                    </a:gs>
                    <a:gs pos="100000">
                      <a:srgbClr val="FFF2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Kiểm</a:t>
            </a:r>
            <a:r>
              <a:rPr lang="en-US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22501">
                      <a:srgbClr val="FF7A00"/>
                    </a:gs>
                    <a:gs pos="35001">
                      <a:srgbClr val="FF0300"/>
                    </a:gs>
                    <a:gs pos="50000">
                      <a:srgbClr val="4D0808"/>
                    </a:gs>
                    <a:gs pos="64999">
                      <a:srgbClr val="FF0300"/>
                    </a:gs>
                    <a:gs pos="77499">
                      <a:srgbClr val="FF7A00"/>
                    </a:gs>
                    <a:gs pos="100000">
                      <a:srgbClr val="FFF2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22501">
                      <a:srgbClr val="FF7A00"/>
                    </a:gs>
                    <a:gs pos="35001">
                      <a:srgbClr val="FF0300"/>
                    </a:gs>
                    <a:gs pos="50000">
                      <a:srgbClr val="4D0808"/>
                    </a:gs>
                    <a:gs pos="64999">
                      <a:srgbClr val="FF0300"/>
                    </a:gs>
                    <a:gs pos="77499">
                      <a:srgbClr val="FF7A00"/>
                    </a:gs>
                    <a:gs pos="100000">
                      <a:srgbClr val="FFF2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tra</a:t>
            </a:r>
            <a:r>
              <a:rPr lang="en-US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22501">
                      <a:srgbClr val="FF7A00"/>
                    </a:gs>
                    <a:gs pos="35001">
                      <a:srgbClr val="FF0300"/>
                    </a:gs>
                    <a:gs pos="50000">
                      <a:srgbClr val="4D0808"/>
                    </a:gs>
                    <a:gs pos="64999">
                      <a:srgbClr val="FF0300"/>
                    </a:gs>
                    <a:gs pos="77499">
                      <a:srgbClr val="FF7A00"/>
                    </a:gs>
                    <a:gs pos="100000">
                      <a:srgbClr val="FFF2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22501">
                      <a:srgbClr val="FF7A00"/>
                    </a:gs>
                    <a:gs pos="35001">
                      <a:srgbClr val="FF0300"/>
                    </a:gs>
                    <a:gs pos="50000">
                      <a:srgbClr val="4D0808"/>
                    </a:gs>
                    <a:gs pos="64999">
                      <a:srgbClr val="FF0300"/>
                    </a:gs>
                    <a:gs pos="77499">
                      <a:srgbClr val="FF7A00"/>
                    </a:gs>
                    <a:gs pos="100000">
                      <a:srgbClr val="FFF2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22501">
                      <a:srgbClr val="FF7A00"/>
                    </a:gs>
                    <a:gs pos="35001">
                      <a:srgbClr val="FF0300"/>
                    </a:gs>
                    <a:gs pos="50000">
                      <a:srgbClr val="4D0808"/>
                    </a:gs>
                    <a:gs pos="64999">
                      <a:srgbClr val="FF0300"/>
                    </a:gs>
                    <a:gs pos="77499">
                      <a:srgbClr val="FF7A00"/>
                    </a:gs>
                    <a:gs pos="100000">
                      <a:srgbClr val="FFF2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22501">
                      <a:srgbClr val="FF7A00"/>
                    </a:gs>
                    <a:gs pos="35001">
                      <a:srgbClr val="FF0300"/>
                    </a:gs>
                    <a:gs pos="50000">
                      <a:srgbClr val="4D0808"/>
                    </a:gs>
                    <a:gs pos="64999">
                      <a:srgbClr val="FF0300"/>
                    </a:gs>
                    <a:gs pos="77499">
                      <a:srgbClr val="FF7A00"/>
                    </a:gs>
                    <a:gs pos="100000">
                      <a:srgbClr val="FFF2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cũ</a:t>
            </a:r>
            <a:endParaRPr lang="en-US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22501">
                    <a:srgbClr val="FF7A00"/>
                  </a:gs>
                  <a:gs pos="35001">
                    <a:srgbClr val="FF0300"/>
                  </a:gs>
                  <a:gs pos="50000">
                    <a:srgbClr val="4D0808"/>
                  </a:gs>
                  <a:gs pos="64999">
                    <a:srgbClr val="FF0300"/>
                  </a:gs>
                  <a:gs pos="77499">
                    <a:srgbClr val="FF7A00"/>
                  </a:gs>
                  <a:gs pos="100000">
                    <a:srgbClr val="FFF200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371600"/>
            <a:ext cx="5334000" cy="5343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86400" y="1676400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?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chỉ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lược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đồ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quốc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lộ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1A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859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0975" y="54114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Địa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lí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WordArt 17"/>
          <p:cNvSpPr>
            <a:spLocks noChangeArrowheads="1" noChangeShapeType="1" noTextEdit="1"/>
          </p:cNvSpPr>
          <p:nvPr/>
        </p:nvSpPr>
        <p:spPr bwMode="auto">
          <a:xfrm>
            <a:off x="180975" y="605254"/>
            <a:ext cx="3810000" cy="4234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9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22501">
                      <a:srgbClr val="FF7A00"/>
                    </a:gs>
                    <a:gs pos="35001">
                      <a:srgbClr val="FF0300"/>
                    </a:gs>
                    <a:gs pos="50000">
                      <a:srgbClr val="4D0808"/>
                    </a:gs>
                    <a:gs pos="64999">
                      <a:srgbClr val="FF0300"/>
                    </a:gs>
                    <a:gs pos="77499">
                      <a:srgbClr val="FF7A00"/>
                    </a:gs>
                    <a:gs pos="100000">
                      <a:srgbClr val="FFF2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Kiểm</a:t>
            </a:r>
            <a:r>
              <a:rPr lang="en-US" sz="1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22501">
                      <a:srgbClr val="FF7A00"/>
                    </a:gs>
                    <a:gs pos="35001">
                      <a:srgbClr val="FF0300"/>
                    </a:gs>
                    <a:gs pos="50000">
                      <a:srgbClr val="4D0808"/>
                    </a:gs>
                    <a:gs pos="64999">
                      <a:srgbClr val="FF0300"/>
                    </a:gs>
                    <a:gs pos="77499">
                      <a:srgbClr val="FF7A00"/>
                    </a:gs>
                    <a:gs pos="100000">
                      <a:srgbClr val="FFF2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10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22501">
                      <a:srgbClr val="FF7A00"/>
                    </a:gs>
                    <a:gs pos="35001">
                      <a:srgbClr val="FF0300"/>
                    </a:gs>
                    <a:gs pos="50000">
                      <a:srgbClr val="4D0808"/>
                    </a:gs>
                    <a:gs pos="64999">
                      <a:srgbClr val="FF0300"/>
                    </a:gs>
                    <a:gs pos="77499">
                      <a:srgbClr val="FF7A00"/>
                    </a:gs>
                    <a:gs pos="100000">
                      <a:srgbClr val="FFF2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tra</a:t>
            </a:r>
            <a:r>
              <a:rPr lang="en-US" sz="1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22501">
                      <a:srgbClr val="FF7A00"/>
                    </a:gs>
                    <a:gs pos="35001">
                      <a:srgbClr val="FF0300"/>
                    </a:gs>
                    <a:gs pos="50000">
                      <a:srgbClr val="4D0808"/>
                    </a:gs>
                    <a:gs pos="64999">
                      <a:srgbClr val="FF0300"/>
                    </a:gs>
                    <a:gs pos="77499">
                      <a:srgbClr val="FF7A00"/>
                    </a:gs>
                    <a:gs pos="100000">
                      <a:srgbClr val="FFF2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10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22501">
                      <a:srgbClr val="FF7A00"/>
                    </a:gs>
                    <a:gs pos="35001">
                      <a:srgbClr val="FF0300"/>
                    </a:gs>
                    <a:gs pos="50000">
                      <a:srgbClr val="4D0808"/>
                    </a:gs>
                    <a:gs pos="64999">
                      <a:srgbClr val="FF0300"/>
                    </a:gs>
                    <a:gs pos="77499">
                      <a:srgbClr val="FF7A00"/>
                    </a:gs>
                    <a:gs pos="100000">
                      <a:srgbClr val="FFF2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1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22501">
                      <a:srgbClr val="FF7A00"/>
                    </a:gs>
                    <a:gs pos="35001">
                      <a:srgbClr val="FF0300"/>
                    </a:gs>
                    <a:gs pos="50000">
                      <a:srgbClr val="4D0808"/>
                    </a:gs>
                    <a:gs pos="64999">
                      <a:srgbClr val="FF0300"/>
                    </a:gs>
                    <a:gs pos="77499">
                      <a:srgbClr val="FF7A00"/>
                    </a:gs>
                    <a:gs pos="100000">
                      <a:srgbClr val="FFF2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9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22501">
                      <a:srgbClr val="FF7A00"/>
                    </a:gs>
                    <a:gs pos="35001">
                      <a:srgbClr val="FF0300"/>
                    </a:gs>
                    <a:gs pos="50000">
                      <a:srgbClr val="4D0808"/>
                    </a:gs>
                    <a:gs pos="64999">
                      <a:srgbClr val="FF0300"/>
                    </a:gs>
                    <a:gs pos="77499">
                      <a:srgbClr val="FF7A00"/>
                    </a:gs>
                    <a:gs pos="100000">
                      <a:srgbClr val="FFF2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cũ</a:t>
            </a:r>
            <a:endParaRPr lang="en-US" sz="12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22501">
                    <a:srgbClr val="FF7A00"/>
                  </a:gs>
                  <a:gs pos="35001">
                    <a:srgbClr val="FF0300"/>
                  </a:gs>
                  <a:gs pos="50000">
                    <a:srgbClr val="4D0808"/>
                  </a:gs>
                  <a:gs pos="64999">
                    <a:srgbClr val="FF0300"/>
                  </a:gs>
                  <a:gs pos="77499">
                    <a:srgbClr val="FF7A00"/>
                  </a:gs>
                  <a:gs pos="100000">
                    <a:srgbClr val="FFF200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214735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?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ta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loại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giao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thông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vận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tải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nào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400301"/>
            <a:ext cx="22098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409826"/>
            <a:ext cx="20574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2400302"/>
            <a:ext cx="1905000" cy="260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400301"/>
            <a:ext cx="22098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" y="5105400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ô –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tô</a:t>
            </a:r>
            <a:endParaRPr lang="en-US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0300" y="51054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sắt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95800" y="51054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thủy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53200" y="510540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655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525" y="762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Địa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lí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599420"/>
            <a:ext cx="3695700" cy="5572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95400" y="62484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3000" y="62484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99420"/>
            <a:ext cx="4876800" cy="580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27986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72041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Địa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lí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6361" y="53135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15: THƯƠNG MẠI VÀ DU LỊCH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" y="574298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mại</a:t>
            </a:r>
            <a:endParaRPr lang="en-US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097518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Đọc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thông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tin SGK :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Từ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Địa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phương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….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tiêu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dùng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74" y="1524000"/>
            <a:ext cx="8543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4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4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4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mại</a:t>
            </a:r>
            <a:r>
              <a:rPr lang="en-US" sz="24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gồm</a:t>
            </a:r>
            <a:r>
              <a:rPr lang="en-US" sz="24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endParaRPr lang="en-US" sz="2400" b="1" dirty="0" smtClean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2001053"/>
            <a:ext cx="8543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4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2: </a:t>
            </a:r>
            <a:r>
              <a:rPr lang="en-US" sz="24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4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4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4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mại</a:t>
            </a:r>
            <a:r>
              <a:rPr lang="en-US" sz="24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4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4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4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837" y="3657600"/>
            <a:ext cx="8229600" cy="193899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Thương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mại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ngành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hiện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mua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bán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hànghóa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bao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gồm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Mua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bán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nội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thương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Mua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bán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ngoài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gọi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ngoại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thương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" pitchFamily="34" charset="0"/>
                <a:cs typeface="Arial" pitchFamily="34" charset="0"/>
              </a:rPr>
              <a:t>-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thương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mại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phát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triển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nhất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ở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Nội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phố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Hồ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Chí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Minh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38336" y="2971800"/>
            <a:ext cx="48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(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Thảo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luận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nhóm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4)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101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390525"/>
            <a:ext cx="464502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3" y="361950"/>
            <a:ext cx="4017963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737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" y="72041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0" y="102818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15: THƯƠNG MẠI VÀ DU LỊCH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" y="1118481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Đọc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thông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tin SGK :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Từ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ta….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giới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0" y="2597623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(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Thảo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luận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nhóm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đôi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" y="1653041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xuất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khẩu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nhập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khẩu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yếu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ta.</a:t>
            </a:r>
            <a:endParaRPr lang="en-US" sz="2800" b="1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595261"/>
            <a:ext cx="499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mại</a:t>
            </a:r>
            <a:endParaRPr lang="en-US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0456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" y="72041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0" y="102818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15: THƯƠNG MẠI VÀ DU LỊCH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467380"/>
            <a:ext cx="499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9144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376063"/>
            <a:ext cx="4495801" cy="245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66800" y="3598218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4" y="1420577"/>
            <a:ext cx="2057401" cy="236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210425" y="3613968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5" y="1385589"/>
            <a:ext cx="2257425" cy="2272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867275" y="3553704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" y="6343649"/>
            <a:ext cx="3581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4230687"/>
            <a:ext cx="3619500" cy="211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534024" y="6248400"/>
            <a:ext cx="3581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4230687"/>
            <a:ext cx="4643437" cy="224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6980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6" grpId="0"/>
      <p:bldP spid="18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" y="72041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0" y="102818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15: THƯƠNG MẠI VÀ DU LỊCH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531094"/>
            <a:ext cx="499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3375" y="879977"/>
            <a:ext cx="3081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8"/>
          <p:cNvGrpSpPr>
            <a:grpSpLocks/>
          </p:cNvGrpSpPr>
          <p:nvPr/>
        </p:nvGrpSpPr>
        <p:grpSpPr bwMode="auto">
          <a:xfrm>
            <a:off x="152400" y="1403197"/>
            <a:ext cx="4346575" cy="2438400"/>
            <a:chOff x="288" y="1200"/>
            <a:chExt cx="2544" cy="1392"/>
          </a:xfrm>
        </p:grpSpPr>
        <p:pic>
          <p:nvPicPr>
            <p:cNvPr id="12" name="Picture 9" descr="nh_p_kh_u_tq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200"/>
              <a:ext cx="2544" cy="1392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960" y="2400"/>
              <a:ext cx="864" cy="192"/>
            </a:xfrm>
            <a:prstGeom prst="rect">
              <a:avLst/>
            </a:prstGeom>
            <a:solidFill>
              <a:schemeClr val="bg2">
                <a:lumMod val="75000"/>
                <a:alpha val="59999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altLang="vi-VN" sz="2400" b="1" dirty="0" err="1">
                  <a:latin typeface="Times New Roman" pitchFamily="18" charset="0"/>
                  <a:cs typeface="Arial" charset="0"/>
                </a:rPr>
                <a:t>Thiết</a:t>
              </a:r>
              <a:r>
                <a:rPr lang="en-US" altLang="vi-VN" sz="2000" b="1" dirty="0">
                  <a:latin typeface="Times New Roman" pitchFamily="18" charset="0"/>
                  <a:cs typeface="Arial" charset="0"/>
                </a:rPr>
                <a:t> </a:t>
              </a:r>
              <a:r>
                <a:rPr lang="en-US" altLang="vi-VN" sz="2000" b="1" dirty="0" err="1">
                  <a:latin typeface="Times New Roman" pitchFamily="18" charset="0"/>
                  <a:cs typeface="Arial" charset="0"/>
                </a:rPr>
                <a:t>bị</a:t>
              </a:r>
              <a:endParaRPr lang="en-US" altLang="vi-VN" sz="2000" b="1" dirty="0">
                <a:latin typeface="Times New Roman" pitchFamily="18" charset="0"/>
                <a:cs typeface="Arial" charset="0"/>
              </a:endParaRPr>
            </a:p>
          </p:txBody>
        </p:sp>
      </p:grpSp>
      <p:grpSp>
        <p:nvGrpSpPr>
          <p:cNvPr id="14" name="Group 21"/>
          <p:cNvGrpSpPr>
            <a:grpSpLocks/>
          </p:cNvGrpSpPr>
          <p:nvPr/>
        </p:nvGrpSpPr>
        <p:grpSpPr bwMode="auto">
          <a:xfrm>
            <a:off x="4690694" y="1403197"/>
            <a:ext cx="4267200" cy="2487448"/>
            <a:chOff x="3252" y="1296"/>
            <a:chExt cx="2448" cy="1420"/>
          </a:xfrm>
        </p:grpSpPr>
        <p:pic>
          <p:nvPicPr>
            <p:cNvPr id="15" name="Picture 10" descr="2201201416475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2" y="1296"/>
              <a:ext cx="2448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3252" y="2452"/>
              <a:ext cx="850" cy="264"/>
            </a:xfrm>
            <a:prstGeom prst="rect">
              <a:avLst/>
            </a:prstGeom>
            <a:solidFill>
              <a:schemeClr val="bg2">
                <a:lumMod val="75000"/>
                <a:alpha val="59999"/>
              </a:scheme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sz="2400" b="1">
                  <a:latin typeface="Times New Roman" pitchFamily="18" charset="0"/>
                  <a:cs typeface="Arial" charset="0"/>
                </a:rPr>
                <a:t>Máy móc</a:t>
              </a:r>
            </a:p>
          </p:txBody>
        </p:sp>
      </p:grpSp>
      <p:grpSp>
        <p:nvGrpSpPr>
          <p:cNvPr id="17" name="Group 20"/>
          <p:cNvGrpSpPr>
            <a:grpSpLocks/>
          </p:cNvGrpSpPr>
          <p:nvPr/>
        </p:nvGrpSpPr>
        <p:grpSpPr bwMode="auto">
          <a:xfrm>
            <a:off x="4651006" y="3919052"/>
            <a:ext cx="4346575" cy="2351314"/>
            <a:chOff x="288" y="2832"/>
            <a:chExt cx="2592" cy="1344"/>
          </a:xfrm>
          <a:solidFill>
            <a:schemeClr val="bg2">
              <a:lumMod val="75000"/>
            </a:schemeClr>
          </a:solidFill>
        </p:grpSpPr>
        <p:pic>
          <p:nvPicPr>
            <p:cNvPr id="18" name="Picture 11" descr="ANd9GcQe1cLpbYGsojFvKTKkzBQPj4ijHkK1ZUPvA9slRb48lX5HmGp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832"/>
              <a:ext cx="2592" cy="13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288" y="3936"/>
              <a:ext cx="1263" cy="24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altLang="vi-VN" sz="2400" b="1" dirty="0">
                  <a:latin typeface="Times New Roman" pitchFamily="18" charset="0"/>
                  <a:cs typeface="Arial" charset="0"/>
                </a:rPr>
                <a:t>N</a:t>
              </a:r>
              <a:r>
                <a:rPr lang="vi-VN" altLang="vi-VN" sz="2400" b="1" dirty="0">
                  <a:latin typeface="Times New Roman" pitchFamily="18" charset="0"/>
                  <a:cs typeface="Arial" charset="0"/>
                </a:rPr>
                <a:t>g</a:t>
              </a:r>
              <a:r>
                <a:rPr lang="en-US" altLang="vi-VN" sz="2400" b="1" dirty="0" err="1">
                  <a:latin typeface="Times New Roman" pitchFamily="18" charset="0"/>
                  <a:cs typeface="Arial" charset="0"/>
                </a:rPr>
                <a:t>uyên</a:t>
              </a:r>
              <a:r>
                <a:rPr lang="en-US" altLang="vi-VN" sz="2400" b="1" dirty="0">
                  <a:latin typeface="Times New Roman" pitchFamily="18" charset="0"/>
                  <a:cs typeface="Arial" charset="0"/>
                </a:rPr>
                <a:t> </a:t>
              </a:r>
              <a:r>
                <a:rPr lang="en-US" altLang="vi-VN" sz="2400" b="1" dirty="0" err="1">
                  <a:latin typeface="Times New Roman" pitchFamily="18" charset="0"/>
                  <a:cs typeface="Arial" charset="0"/>
                </a:rPr>
                <a:t>vật</a:t>
              </a:r>
              <a:r>
                <a:rPr lang="en-US" altLang="vi-VN" sz="2400" b="1" dirty="0">
                  <a:latin typeface="Times New Roman" pitchFamily="18" charset="0"/>
                  <a:cs typeface="Arial" charset="0"/>
                </a:rPr>
                <a:t> </a:t>
              </a:r>
              <a:r>
                <a:rPr lang="en-US" altLang="vi-VN" sz="2400" b="1" dirty="0" err="1">
                  <a:latin typeface="Times New Roman" pitchFamily="18" charset="0"/>
                  <a:cs typeface="Arial" charset="0"/>
                </a:rPr>
                <a:t>việu</a:t>
              </a:r>
              <a:endParaRPr lang="en-US" altLang="vi-VN" sz="2400" b="1" dirty="0">
                <a:latin typeface="Times New Roman" pitchFamily="18" charset="0"/>
                <a:cs typeface="Arial" charset="0"/>
              </a:endParaRPr>
            </a:p>
          </p:txBody>
        </p:sp>
      </p:grpSp>
      <p:grpSp>
        <p:nvGrpSpPr>
          <p:cNvPr id="20" name="Group 22"/>
          <p:cNvGrpSpPr>
            <a:grpSpLocks/>
          </p:cNvGrpSpPr>
          <p:nvPr/>
        </p:nvGrpSpPr>
        <p:grpSpPr bwMode="auto">
          <a:xfrm>
            <a:off x="57150" y="3942184"/>
            <a:ext cx="4309035" cy="2358312"/>
            <a:chOff x="3048" y="2832"/>
            <a:chExt cx="2472" cy="1348"/>
          </a:xfrm>
        </p:grpSpPr>
        <p:pic>
          <p:nvPicPr>
            <p:cNvPr id="21" name="Picture 10" descr="small_nvn_120969653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2832"/>
              <a:ext cx="2448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16"/>
            <p:cNvSpPr>
              <a:spLocks noChangeArrowheads="1"/>
            </p:cNvSpPr>
            <p:nvPr/>
          </p:nvSpPr>
          <p:spPr bwMode="auto">
            <a:xfrm>
              <a:off x="3048" y="3988"/>
              <a:ext cx="864" cy="192"/>
            </a:xfrm>
            <a:prstGeom prst="rect">
              <a:avLst/>
            </a:prstGeom>
            <a:solidFill>
              <a:schemeClr val="bg2">
                <a:lumMod val="75000"/>
                <a:alpha val="59999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altLang="vi-VN" sz="2400" b="1" dirty="0" err="1">
                  <a:latin typeface="Times New Roman" pitchFamily="18" charset="0"/>
                  <a:cs typeface="Arial" charset="0"/>
                </a:rPr>
                <a:t>Nhiên</a:t>
              </a:r>
              <a:r>
                <a:rPr lang="en-US" altLang="vi-VN" sz="2400" b="1" dirty="0">
                  <a:latin typeface="Times New Roman" pitchFamily="18" charset="0"/>
                  <a:cs typeface="Arial" charset="0"/>
                </a:rPr>
                <a:t> </a:t>
              </a:r>
              <a:r>
                <a:rPr lang="en-US" altLang="vi-VN" sz="2400" b="1" dirty="0" err="1">
                  <a:latin typeface="Times New Roman" pitchFamily="18" charset="0"/>
                  <a:cs typeface="Arial" charset="0"/>
                </a:rPr>
                <a:t>liệu</a:t>
              </a:r>
              <a:endParaRPr lang="en-US" altLang="vi-VN" sz="2400" b="1" dirty="0"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23850" y="6335435"/>
            <a:ext cx="8148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mại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vai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5063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1193</TotalTime>
  <Words>657</Words>
  <Application>Microsoft Office PowerPoint</Application>
  <PresentationFormat>On-screen Show (4:3)</PresentationFormat>
  <Paragraphs>105</Paragraphs>
  <Slides>18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93</cp:revision>
  <dcterms:created xsi:type="dcterms:W3CDTF">2019-11-25T08:06:45Z</dcterms:created>
  <dcterms:modified xsi:type="dcterms:W3CDTF">2020-06-29T14:19:11Z</dcterms:modified>
</cp:coreProperties>
</file>