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700" r:id="rId4"/>
    <p:sldMasterId id="2147483712" r:id="rId5"/>
    <p:sldMasterId id="2147483720" r:id="rId6"/>
    <p:sldMasterId id="2147483732" r:id="rId7"/>
    <p:sldMasterId id="2147483744" r:id="rId8"/>
    <p:sldMasterId id="2147483756" r:id="rId9"/>
    <p:sldMasterId id="2147483789" r:id="rId10"/>
  </p:sldMasterIdLst>
  <p:notesMasterIdLst>
    <p:notesMasterId r:id="rId39"/>
  </p:notesMasterIdLst>
  <p:sldIdLst>
    <p:sldId id="284" r:id="rId11"/>
    <p:sldId id="262" r:id="rId12"/>
    <p:sldId id="291" r:id="rId13"/>
    <p:sldId id="292" r:id="rId14"/>
    <p:sldId id="293" r:id="rId15"/>
    <p:sldId id="294" r:id="rId16"/>
    <p:sldId id="295" r:id="rId17"/>
    <p:sldId id="260" r:id="rId18"/>
    <p:sldId id="261" r:id="rId19"/>
    <p:sldId id="285" r:id="rId20"/>
    <p:sldId id="2007577129" r:id="rId21"/>
    <p:sldId id="296" r:id="rId22"/>
    <p:sldId id="515" r:id="rId23"/>
    <p:sldId id="286" r:id="rId24"/>
    <p:sldId id="297" r:id="rId25"/>
    <p:sldId id="287" r:id="rId26"/>
    <p:sldId id="288" r:id="rId27"/>
    <p:sldId id="523" r:id="rId28"/>
    <p:sldId id="289" r:id="rId29"/>
    <p:sldId id="2007577125" r:id="rId30"/>
    <p:sldId id="290" r:id="rId31"/>
    <p:sldId id="2007577128" r:id="rId32"/>
    <p:sldId id="2007577126" r:id="rId33"/>
    <p:sldId id="298" r:id="rId34"/>
    <p:sldId id="299" r:id="rId35"/>
    <p:sldId id="257" r:id="rId36"/>
    <p:sldId id="258" r:id="rId37"/>
    <p:sldId id="2007577127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100"/>
    <a:srgbClr val="E6E300"/>
    <a:srgbClr val="F0587D"/>
    <a:srgbClr val="FF7C61"/>
    <a:srgbClr val="768B00"/>
    <a:srgbClr val="C56D27"/>
    <a:srgbClr val="A5A5A5"/>
    <a:srgbClr val="D7603C"/>
    <a:srgbClr val="A4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9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72" y="5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2C96-67DE-44C4-B2F0-1C339265760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6B7E2-0617-4AC1-993F-2E58B2FF1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40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2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4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432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5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83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01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99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7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08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7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8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50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637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2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4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626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34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4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8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6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3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4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62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7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31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0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6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19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411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8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2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9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4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60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9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12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244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17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3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31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0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3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80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7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1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68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19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28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16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6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2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38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0550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5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4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4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49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331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4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9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8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18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6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4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0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5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0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1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3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3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5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32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2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9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3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3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0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399"/>
            </a:lvl3pPr>
            <a:lvl4pPr marL="1371394" indent="0">
              <a:buNone/>
              <a:defRPr sz="1999"/>
            </a:lvl4pPr>
            <a:lvl5pPr marL="1828526" indent="0">
              <a:buNone/>
              <a:defRPr sz="1999"/>
            </a:lvl5pPr>
            <a:lvl6pPr marL="2285657" indent="0">
              <a:buNone/>
              <a:defRPr sz="1999"/>
            </a:lvl6pPr>
            <a:lvl7pPr marL="2742788" indent="0">
              <a:buNone/>
              <a:defRPr sz="1999"/>
            </a:lvl7pPr>
            <a:lvl8pPr marL="3199920" indent="0">
              <a:buNone/>
              <a:defRPr sz="1999"/>
            </a:lvl8pPr>
            <a:lvl9pPr marL="3657052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6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6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3" y="365128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2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4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3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04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88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1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16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6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63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0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39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16.jpg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1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9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microsoft.com/office/2007/relationships/hdphoto" Target="../media/hdphoto8.wdp"/><Relationship Id="rId26" Type="http://schemas.openxmlformats.org/officeDocument/2006/relationships/image" Target="../media/image30.png"/><Relationship Id="rId3" Type="http://schemas.openxmlformats.org/officeDocument/2006/relationships/image" Target="../media/image26.png"/><Relationship Id="rId21" Type="http://schemas.microsoft.com/office/2007/relationships/hdphoto" Target="../media/hdphoto9.wdp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5" Type="http://schemas.openxmlformats.org/officeDocument/2006/relationships/slide" Target="slide8.xml"/><Relationship Id="rId2" Type="http://schemas.openxmlformats.org/officeDocument/2006/relationships/image" Target="../media/image24.gif"/><Relationship Id="rId16" Type="http://schemas.openxmlformats.org/officeDocument/2006/relationships/slide" Target="slide5.xml"/><Relationship Id="rId20" Type="http://schemas.openxmlformats.org/officeDocument/2006/relationships/image" Target="../media/image28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24" Type="http://schemas.microsoft.com/office/2007/relationships/hdphoto" Target="../media/hdphoto10.wdp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slide" Target="slide6.xml"/><Relationship Id="rId4" Type="http://schemas.microsoft.com/office/2007/relationships/hdphoto" Target="../media/hdphoto7.wdp"/><Relationship Id="rId9" Type="http://schemas.openxmlformats.org/officeDocument/2006/relationships/image" Target="../media/image19.png"/><Relationship Id="rId14" Type="http://schemas.microsoft.com/office/2007/relationships/hdphoto" Target="../media/hdphoto5.wdp"/><Relationship Id="rId22" Type="http://schemas.openxmlformats.org/officeDocument/2006/relationships/slide" Target="slide7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9AEC24-D0E5-4CE9-84DC-757BCB7C6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022" y="1384469"/>
            <a:ext cx="5429956" cy="959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562566-A7E8-47CB-8516-E1403FFD649B}"/>
              </a:ext>
            </a:extLst>
          </p:cNvPr>
          <p:cNvSpPr txBox="1"/>
          <p:nvPr/>
        </p:nvSpPr>
        <p:spPr>
          <a:xfrm>
            <a:off x="4750419" y="1384469"/>
            <a:ext cx="3168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B3764-DAF7-4B85-A3D9-1A89D011DDEF}"/>
              </a:ext>
            </a:extLst>
          </p:cNvPr>
          <p:cNvSpPr txBox="1"/>
          <p:nvPr/>
        </p:nvSpPr>
        <p:spPr>
          <a:xfrm>
            <a:off x="3124200" y="275965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488" y="679626"/>
            <a:ext cx="5945147" cy="1068008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608" y="1246804"/>
            <a:ext cx="2542544" cy="4908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E57898-F780-4B6B-A5E2-4EE7B21C7EA5}"/>
              </a:ext>
            </a:extLst>
          </p:cNvPr>
          <p:cNvSpPr txBox="1"/>
          <p:nvPr/>
        </p:nvSpPr>
        <p:spPr>
          <a:xfrm>
            <a:off x="2372948" y="870472"/>
            <a:ext cx="6500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39FD4-3299-4D83-95A4-05C7B141E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811" y="1862586"/>
            <a:ext cx="628650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F04E0B-6916-4334-AFEA-9589B7C641BF}"/>
              </a:ext>
            </a:extLst>
          </p:cNvPr>
          <p:cNvSpPr/>
          <p:nvPr/>
        </p:nvSpPr>
        <p:spPr>
          <a:xfrm>
            <a:off x="1782221" y="5409450"/>
            <a:ext cx="6729680" cy="856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a.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khiến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nhất</a:t>
            </a:r>
            <a:r>
              <a:rPr lang="en-US" sz="2400" dirty="0"/>
              <a:t>?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CF668B-70DF-4D26-AC0B-36F256C05AB9}"/>
              </a:ext>
            </a:extLst>
          </p:cNvPr>
          <p:cNvSpPr/>
          <p:nvPr/>
        </p:nvSpPr>
        <p:spPr>
          <a:xfrm>
            <a:off x="1782221" y="5409450"/>
            <a:ext cx="6729680" cy="856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4" grpId="0" animBg="1"/>
      <p:bldP spid="7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1533526" y="822115"/>
            <a:ext cx="9115424" cy="366416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F8AD5FF9-C87B-448B-A94A-2CCCA3072F52}"/>
              </a:ext>
            </a:extLst>
          </p:cNvPr>
          <p:cNvSpPr/>
          <p:nvPr/>
        </p:nvSpPr>
        <p:spPr>
          <a:xfrm>
            <a:off x="2217101" y="2377044"/>
            <a:ext cx="8212774" cy="1426320"/>
          </a:xfrm>
          <a:prstGeom prst="doubleWave">
            <a:avLst>
              <a:gd name="adj1" fmla="val 6250"/>
              <a:gd name="adj2" fmla="val 23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Bài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4: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Ruộng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bậc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thang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ea typeface="Arial-Rounded"/>
              <a:cs typeface="Pattaya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205B97-BC56-492A-9E16-F4E3B7F805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3676297" y="822115"/>
            <a:ext cx="5429956" cy="959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21F775-982D-4C63-9526-D552C0A4B691}"/>
              </a:ext>
            </a:extLst>
          </p:cNvPr>
          <p:cNvSpPr txBox="1"/>
          <p:nvPr/>
        </p:nvSpPr>
        <p:spPr>
          <a:xfrm>
            <a:off x="5175792" y="848140"/>
            <a:ext cx="2430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0D9EBFC2-FA62-43CF-974D-E54CD5FDE178}"/>
              </a:ext>
            </a:extLst>
          </p:cNvPr>
          <p:cNvSpPr txBox="1"/>
          <p:nvPr/>
        </p:nvSpPr>
        <p:spPr>
          <a:xfrm>
            <a:off x="7082733" y="2605844"/>
            <a:ext cx="3423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5837" y="484870"/>
            <a:ext cx="9117830" cy="6043230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4511" y="334305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30906" y="1375494"/>
            <a:ext cx="3464634" cy="184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5998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338340" y="3828022"/>
            <a:ext cx="1603459" cy="2131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4144201A-C069-4A2D-9789-33BE91D4CE0E}"/>
              </a:ext>
            </a:extLst>
          </p:cNvPr>
          <p:cNvSpPr txBox="1"/>
          <p:nvPr/>
        </p:nvSpPr>
        <p:spPr>
          <a:xfrm>
            <a:off x="6149087" y="4279645"/>
            <a:ext cx="2651170" cy="2014073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6F23B0B5-0659-4444-82D2-303374F72347}"/>
              </a:ext>
            </a:extLst>
          </p:cNvPr>
          <p:cNvSpPr txBox="1"/>
          <p:nvPr/>
        </p:nvSpPr>
        <p:spPr>
          <a:xfrm>
            <a:off x="8464517" y="757347"/>
            <a:ext cx="3108739" cy="20140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39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827CD01-9EB2-45B7-BCD8-1FF777086840}"/>
              </a:ext>
            </a:extLst>
          </p:cNvPr>
          <p:cNvSpPr txBox="1"/>
          <p:nvPr/>
        </p:nvSpPr>
        <p:spPr>
          <a:xfrm>
            <a:off x="5076410" y="662016"/>
            <a:ext cx="2274842" cy="201407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39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FA8D18E-66B8-4F8D-A537-F46A0E34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441316" y="4029273"/>
            <a:ext cx="1146223" cy="11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83D7D4B-7C6F-4B69-9CF4-6D9EF895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233351" y="1733496"/>
            <a:ext cx="1238222" cy="12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064AA4-C499-4080-BF6C-71433C1C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520897" y="1748115"/>
            <a:ext cx="1100935" cy="11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493A23-619D-4162-9F60-88A62386C6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359" y="2045663"/>
            <a:ext cx="2583661" cy="2152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5801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Ruộng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bậc</a:t>
            </a:r>
            <a:r>
              <a:rPr lang="en-US" sz="3600" b="1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Đến</a:t>
            </a:r>
            <a:r>
              <a:rPr lang="en-US" sz="2800" dirty="0"/>
              <a:t> Sa Pa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dịp</a:t>
            </a:r>
            <a:r>
              <a:rPr lang="en-US" sz="2800" dirty="0"/>
              <a:t> </a:t>
            </a:r>
            <a:r>
              <a:rPr lang="en-US" sz="2800" dirty="0" err="1"/>
              <a:t>ngắm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rực</a:t>
            </a:r>
            <a:r>
              <a:rPr lang="en-US" sz="2800" dirty="0"/>
              <a:t> </a:t>
            </a:r>
            <a:r>
              <a:rPr lang="en-US" sz="2800" dirty="0" err="1"/>
              <a:t>rỡ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thang.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</a:t>
            </a:r>
            <a:r>
              <a:rPr lang="en-US" sz="2800" dirty="0" err="1"/>
              <a:t>khổng</a:t>
            </a:r>
            <a:r>
              <a:rPr lang="en-US" sz="2800" dirty="0"/>
              <a:t> </a:t>
            </a:r>
            <a:r>
              <a:rPr lang="en-US" sz="2800" dirty="0" err="1"/>
              <a:t>lồ</a:t>
            </a:r>
            <a:r>
              <a:rPr lang="en-US" sz="2800" dirty="0"/>
              <a:t>.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,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tận</a:t>
            </a:r>
            <a:r>
              <a:rPr lang="en-US" sz="2800" dirty="0"/>
              <a:t>.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ngạt</a:t>
            </a:r>
            <a:r>
              <a:rPr lang="en-US" sz="2800" dirty="0"/>
              <a:t> </a:t>
            </a:r>
            <a:r>
              <a:rPr lang="en-US" sz="2800" dirty="0" err="1"/>
              <a:t>ngào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bậc</a:t>
            </a:r>
            <a:r>
              <a:rPr lang="en-US" sz="2800" dirty="0"/>
              <a:t> thang ở Sa Pa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nay.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mẫn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, Dao,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Nhì</a:t>
            </a:r>
            <a:r>
              <a:rPr lang="en-US" sz="2800" dirty="0"/>
              <a:t>,…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.</a:t>
            </a:r>
          </a:p>
          <a:p>
            <a:pPr indent="457200" algn="just"/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(Theo </a:t>
            </a:r>
            <a:r>
              <a:rPr lang="en-US" sz="2800" i="1" dirty="0"/>
              <a:t>vinhphuctv.vn </a:t>
            </a:r>
            <a:r>
              <a:rPr lang="en-US" sz="2800" dirty="0"/>
              <a:t>)</a:t>
            </a:r>
          </a:p>
        </p:txBody>
      </p:sp>
      <p:pic>
        <p:nvPicPr>
          <p:cNvPr id="18" name="Đọc_ Ruộng bậc thang ở Sapa_HTS">
            <a:hlinkClick r:id="" action="ppaction://media"/>
            <a:extLst>
              <a:ext uri="{FF2B5EF4-FFF2-40B4-BE49-F238E27FC236}">
                <a16:creationId xmlns:a16="http://schemas.microsoft.com/office/drawing/2014/main" id="{3BFABC18-7534-4C3A-A1EB-01D398F96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136" y="6108171"/>
            <a:ext cx="609600" cy="6096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907F4B-6958-48D9-A458-96FF307E38D0}"/>
              </a:ext>
            </a:extLst>
          </p:cNvPr>
          <p:cNvSpPr/>
          <p:nvPr/>
        </p:nvSpPr>
        <p:spPr>
          <a:xfrm>
            <a:off x="182136" y="379142"/>
            <a:ext cx="2650274" cy="7520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F8AD5FF9-C87B-448B-A94A-2CCCA3072F52}"/>
              </a:ext>
            </a:extLst>
          </p:cNvPr>
          <p:cNvSpPr/>
          <p:nvPr/>
        </p:nvSpPr>
        <p:spPr>
          <a:xfrm>
            <a:off x="2102801" y="5409886"/>
            <a:ext cx="6657278" cy="1151747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1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4B8A2B8-8338-4FB4-A864-F0156F9C5030}"/>
              </a:ext>
            </a:extLst>
          </p:cNvPr>
          <p:cNvSpPr/>
          <p:nvPr/>
        </p:nvSpPr>
        <p:spPr>
          <a:xfrm>
            <a:off x="1714500" y="1875384"/>
            <a:ext cx="4126211" cy="1387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26EF53-E50A-4115-8549-D96A3EDAA8B1}"/>
              </a:ext>
            </a:extLst>
          </p:cNvPr>
          <p:cNvSpPr/>
          <p:nvPr/>
        </p:nvSpPr>
        <p:spPr>
          <a:xfrm>
            <a:off x="802966" y="3636895"/>
            <a:ext cx="3334215" cy="13870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44407A-4367-49EB-A477-D98CAA0D314F}"/>
              </a:ext>
            </a:extLst>
          </p:cNvPr>
          <p:cNvSpPr/>
          <p:nvPr/>
        </p:nvSpPr>
        <p:spPr>
          <a:xfrm>
            <a:off x="6762796" y="3381104"/>
            <a:ext cx="3334215" cy="138707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94A00EC-EE37-45B5-8F10-DE76D3E7817B}"/>
              </a:ext>
            </a:extLst>
          </p:cNvPr>
          <p:cNvSpPr/>
          <p:nvPr/>
        </p:nvSpPr>
        <p:spPr>
          <a:xfrm>
            <a:off x="6869526" y="1396290"/>
            <a:ext cx="3334215" cy="138707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33775" y="-79205"/>
            <a:ext cx="5267837" cy="1149417"/>
            <a:chOff x="512177" y="165021"/>
            <a:chExt cx="5267837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372270"/>
              <a:ext cx="4371314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Luyện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đọc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923070-CBC2-494D-8FFE-A2BB0DFF6213}"/>
              </a:ext>
            </a:extLst>
          </p:cNvPr>
          <p:cNvSpPr txBox="1"/>
          <p:nvPr/>
        </p:nvSpPr>
        <p:spPr>
          <a:xfrm>
            <a:off x="1819874" y="2246948"/>
            <a:ext cx="4910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ruộng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bậc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thang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02A1E3-F2E0-4734-B751-E06ECBFE7CBA}"/>
              </a:ext>
            </a:extLst>
          </p:cNvPr>
          <p:cNvSpPr txBox="1"/>
          <p:nvPr/>
        </p:nvSpPr>
        <p:spPr>
          <a:xfrm>
            <a:off x="1531760" y="3958295"/>
            <a:ext cx="2295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khổng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4679C-AC16-4C05-9CFF-1E40BE019E09}"/>
              </a:ext>
            </a:extLst>
          </p:cNvPr>
          <p:cNvSpPr txBox="1"/>
          <p:nvPr/>
        </p:nvSpPr>
        <p:spPr>
          <a:xfrm>
            <a:off x="7409733" y="3717510"/>
            <a:ext cx="2395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gạt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178240-1D4E-42D0-BAD9-EA7F09419C0B}"/>
              </a:ext>
            </a:extLst>
          </p:cNvPr>
          <p:cNvSpPr txBox="1"/>
          <p:nvPr/>
        </p:nvSpPr>
        <p:spPr>
          <a:xfrm>
            <a:off x="7610211" y="1797437"/>
            <a:ext cx="2460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tận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FCFCC0-B1F2-4EBB-B0BA-62A742914070}"/>
              </a:ext>
            </a:extLst>
          </p:cNvPr>
          <p:cNvSpPr/>
          <p:nvPr/>
        </p:nvSpPr>
        <p:spPr>
          <a:xfrm>
            <a:off x="4318072" y="4806271"/>
            <a:ext cx="3334215" cy="138707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27E673-F5BB-4B61-931B-A636ECE86A80}"/>
              </a:ext>
            </a:extLst>
          </p:cNvPr>
          <p:cNvSpPr txBox="1"/>
          <p:nvPr/>
        </p:nvSpPr>
        <p:spPr>
          <a:xfrm>
            <a:off x="4965009" y="5142677"/>
            <a:ext cx="2395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mẫn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5" grpId="0" animBg="1"/>
      <p:bldP spid="29" grpId="0"/>
      <p:bldP spid="30" grpId="0"/>
      <p:bldP spid="31" grpId="0"/>
      <p:bldP spid="32" grpId="0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3573710" y="852747"/>
            <a:ext cx="5119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Ruộng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bậc</a:t>
            </a:r>
            <a:r>
              <a:rPr lang="en-US" sz="3200" b="1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Sa Pa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khách</a:t>
            </a:r>
            <a:r>
              <a:rPr lang="en-US" sz="2800" dirty="0">
                <a:solidFill>
                  <a:srgbClr val="002060"/>
                </a:solidFill>
              </a:rPr>
              <a:t> du </a:t>
            </a:r>
            <a:r>
              <a:rPr lang="en-US" sz="2800" dirty="0" err="1">
                <a:solidFill>
                  <a:srgbClr val="002060"/>
                </a:solidFill>
              </a:rPr>
              <a:t>lịch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dịp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vẻ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thang.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</a:t>
            </a:r>
            <a:r>
              <a:rPr lang="en-US" sz="2800" dirty="0" err="1">
                <a:solidFill>
                  <a:srgbClr val="002060"/>
                </a:solidFill>
              </a:rPr>
              <a:t>khổng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lồ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trời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ở Sa Pa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nay.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bởi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Mông</a:t>
            </a:r>
            <a:r>
              <a:rPr lang="en-US" sz="2800" dirty="0">
                <a:solidFill>
                  <a:srgbClr val="002060"/>
                </a:solidFill>
              </a:rPr>
              <a:t>, Dao,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</a:t>
            </a:r>
            <a:r>
              <a:rPr lang="en-US" sz="2800" dirty="0">
                <a:solidFill>
                  <a:srgbClr val="002060"/>
                </a:solidFill>
              </a:rPr>
              <a:t>,…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8873218" y="504212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(Vũ Kim)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CF8286-432D-4693-B503-54A9874B196B}"/>
              </a:ext>
            </a:extLst>
          </p:cNvPr>
          <p:cNvSpPr/>
          <p:nvPr/>
        </p:nvSpPr>
        <p:spPr>
          <a:xfrm>
            <a:off x="182135" y="379142"/>
            <a:ext cx="3118625" cy="7520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endParaRPr lang="en-US" sz="3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A4F702-9B72-49B4-B30A-FFE469A6E863}"/>
              </a:ext>
            </a:extLst>
          </p:cNvPr>
          <p:cNvCxnSpPr/>
          <p:nvPr/>
        </p:nvCxnSpPr>
        <p:spPr>
          <a:xfrm flipH="1">
            <a:off x="10972271" y="202952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C9CF92-A4D6-49C3-B894-E68D8D6348A8}"/>
              </a:ext>
            </a:extLst>
          </p:cNvPr>
          <p:cNvCxnSpPr/>
          <p:nvPr/>
        </p:nvCxnSpPr>
        <p:spPr>
          <a:xfrm flipH="1">
            <a:off x="11004728" y="245052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BA2104-56B0-4CA5-BA65-7717CED3AD55}"/>
              </a:ext>
            </a:extLst>
          </p:cNvPr>
          <p:cNvCxnSpPr/>
          <p:nvPr/>
        </p:nvCxnSpPr>
        <p:spPr>
          <a:xfrm flipH="1">
            <a:off x="9392873" y="2808484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8C9B44-05F1-4571-A018-9046B0861128}"/>
              </a:ext>
            </a:extLst>
          </p:cNvPr>
          <p:cNvCxnSpPr/>
          <p:nvPr/>
        </p:nvCxnSpPr>
        <p:spPr>
          <a:xfrm flipH="1">
            <a:off x="10906687" y="3320447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FA51D4-2ACB-4FFB-98A4-BD463346F542}"/>
              </a:ext>
            </a:extLst>
          </p:cNvPr>
          <p:cNvCxnSpPr/>
          <p:nvPr/>
        </p:nvCxnSpPr>
        <p:spPr>
          <a:xfrm flipH="1">
            <a:off x="4057420" y="4115406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F08A8F-6EE1-4BEF-9AF1-96774BE76B62}"/>
              </a:ext>
            </a:extLst>
          </p:cNvPr>
          <p:cNvCxnSpPr/>
          <p:nvPr/>
        </p:nvCxnSpPr>
        <p:spPr>
          <a:xfrm flipH="1">
            <a:off x="4983677" y="3310701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9F7191-47F1-4601-B71E-A1F648C33A9A}"/>
              </a:ext>
            </a:extLst>
          </p:cNvPr>
          <p:cNvGrpSpPr/>
          <p:nvPr/>
        </p:nvGrpSpPr>
        <p:grpSpPr>
          <a:xfrm>
            <a:off x="3682849" y="5042126"/>
            <a:ext cx="208083" cy="459866"/>
            <a:chOff x="10234651" y="4561455"/>
            <a:chExt cx="208083" cy="45986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AFC0BA-9653-4091-B961-8051A71A53F1}"/>
                </a:ext>
              </a:extLst>
            </p:cNvPr>
            <p:cNvCxnSpPr/>
            <p:nvPr/>
          </p:nvCxnSpPr>
          <p:spPr>
            <a:xfrm flipH="1">
              <a:off x="10234651" y="4561455"/>
              <a:ext cx="107407" cy="4460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24B1C2-BD8D-4174-9D36-99699502E27C}"/>
                </a:ext>
              </a:extLst>
            </p:cNvPr>
            <p:cNvCxnSpPr/>
            <p:nvPr/>
          </p:nvCxnSpPr>
          <p:spPr>
            <a:xfrm flipH="1">
              <a:off x="10335327" y="4575272"/>
              <a:ext cx="107407" cy="4460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45E2F3-E377-4134-AA91-94E77A9116A8}"/>
              </a:ext>
            </a:extLst>
          </p:cNvPr>
          <p:cNvCxnSpPr/>
          <p:nvPr/>
        </p:nvCxnSpPr>
        <p:spPr>
          <a:xfrm flipH="1">
            <a:off x="10856031" y="3312661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Ruộng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bậc</a:t>
            </a:r>
            <a:r>
              <a:rPr lang="en-US" sz="3200" b="1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Sa Pa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khách</a:t>
            </a:r>
            <a:r>
              <a:rPr lang="en-US" sz="2800" dirty="0">
                <a:solidFill>
                  <a:srgbClr val="002060"/>
                </a:solidFill>
              </a:rPr>
              <a:t> du </a:t>
            </a:r>
            <a:r>
              <a:rPr lang="en-US" sz="2800" dirty="0" err="1">
                <a:solidFill>
                  <a:srgbClr val="002060"/>
                </a:solidFill>
              </a:rPr>
              <a:t>lịch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dịp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vẻ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thang.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</a:t>
            </a:r>
            <a:r>
              <a:rPr lang="en-US" sz="2800" dirty="0" err="1">
                <a:solidFill>
                  <a:srgbClr val="002060"/>
                </a:solidFill>
              </a:rPr>
              <a:t>khổng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lồ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trời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ở Sa Pa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nay.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bởi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Mông</a:t>
            </a:r>
            <a:r>
              <a:rPr lang="en-US" sz="2800" dirty="0">
                <a:solidFill>
                  <a:srgbClr val="002060"/>
                </a:solidFill>
              </a:rPr>
              <a:t>, Dao,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</a:t>
            </a:r>
            <a:r>
              <a:rPr lang="en-US" sz="2800" dirty="0">
                <a:solidFill>
                  <a:srgbClr val="002060"/>
                </a:solidFill>
              </a:rPr>
              <a:t>,…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8267699" y="5023076"/>
            <a:ext cx="312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(Vũ Kim)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E519A-E0F4-4E9D-B20A-D616CAEFBFE2}"/>
              </a:ext>
            </a:extLst>
          </p:cNvPr>
          <p:cNvSpPr/>
          <p:nvPr/>
        </p:nvSpPr>
        <p:spPr>
          <a:xfrm>
            <a:off x="182135" y="379142"/>
            <a:ext cx="3297045" cy="7520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B6BABF-8D82-4167-8F58-36284E21E5FF}"/>
              </a:ext>
            </a:extLst>
          </p:cNvPr>
          <p:cNvSpPr/>
          <p:nvPr/>
        </p:nvSpPr>
        <p:spPr>
          <a:xfrm>
            <a:off x="1698171" y="1570650"/>
            <a:ext cx="468351" cy="470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F048C2-0627-4B57-9847-63A18EE0804C}"/>
              </a:ext>
            </a:extLst>
          </p:cNvPr>
          <p:cNvSpPr/>
          <p:nvPr/>
        </p:nvSpPr>
        <p:spPr>
          <a:xfrm>
            <a:off x="1698171" y="3787951"/>
            <a:ext cx="468351" cy="47002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78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5803" y="610725"/>
            <a:ext cx="5947005" cy="15704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7298" y="908404"/>
            <a:ext cx="5057403" cy="65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356" rtl="0" eaLnBrk="1" fontAlgn="auto" latinLnBrk="0" hangingPunct="1">
              <a:lnSpc>
                <a:spcPts val="57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0819" y="3204879"/>
            <a:ext cx="4248705" cy="303400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90505" y="3204879"/>
            <a:ext cx="4797538" cy="303400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72528" y="3796059"/>
            <a:ext cx="4130373" cy="172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9984" y="1854195"/>
            <a:ext cx="1565004" cy="512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146" y="2294568"/>
            <a:ext cx="707193" cy="7071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401" y="1853121"/>
            <a:ext cx="1824817" cy="16776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23236" y="4179144"/>
            <a:ext cx="999496" cy="21049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946" y="3458619"/>
            <a:ext cx="4635997" cy="2332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2390862" y="852747"/>
            <a:ext cx="630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Ruộng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bậc</a:t>
            </a:r>
            <a:r>
              <a:rPr lang="en-US" sz="3200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847725" y="1573314"/>
            <a:ext cx="10231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Sa Pa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khách</a:t>
            </a:r>
            <a:r>
              <a:rPr lang="en-US" sz="2800" dirty="0">
                <a:solidFill>
                  <a:srgbClr val="002060"/>
                </a:solidFill>
              </a:rPr>
              <a:t> du </a:t>
            </a:r>
            <a:r>
              <a:rPr lang="en-US" sz="2800" dirty="0" err="1">
                <a:solidFill>
                  <a:srgbClr val="002060"/>
                </a:solidFill>
              </a:rPr>
              <a:t>lịch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dịp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vẻ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thang.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</a:t>
            </a:r>
            <a:r>
              <a:rPr lang="en-US" sz="2800" dirty="0" err="1">
                <a:solidFill>
                  <a:srgbClr val="002060"/>
                </a:solidFill>
              </a:rPr>
              <a:t>khổng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lồ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trời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ở Sa Pa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nay.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bởi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Mông</a:t>
            </a:r>
            <a:r>
              <a:rPr lang="en-US" sz="2800" dirty="0">
                <a:solidFill>
                  <a:srgbClr val="002060"/>
                </a:solidFill>
              </a:rPr>
              <a:t>, Dao,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</a:t>
            </a:r>
            <a:r>
              <a:rPr lang="en-US" sz="2800" dirty="0">
                <a:solidFill>
                  <a:srgbClr val="002060"/>
                </a:solidFill>
              </a:rPr>
              <a:t>,…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2060"/>
                </a:solidFill>
              </a:rPr>
              <a:t>(Vũ Kim)</a:t>
            </a:r>
          </a:p>
        </p:txBody>
      </p:sp>
    </p:spTree>
    <p:extLst>
      <p:ext uri="{BB962C8B-B14F-4D97-AF65-F5344CB8AC3E}">
        <p14:creationId xmlns:p14="http://schemas.microsoft.com/office/powerpoint/2010/main" val="29844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710" y="100237"/>
            <a:ext cx="14259368" cy="463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8928" y="308972"/>
            <a:ext cx="2965073" cy="12065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707" y="2018987"/>
            <a:ext cx="1631356" cy="123719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471" y="2211458"/>
            <a:ext cx="9723507" cy="4177683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74" y="659844"/>
            <a:ext cx="5748445" cy="919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524" y="1581249"/>
            <a:ext cx="6629864" cy="4616908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2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399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2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399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39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8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399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8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399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28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399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399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3129094" y="852747"/>
            <a:ext cx="5563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Ruộng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bậc</a:t>
            </a:r>
            <a:r>
              <a:rPr lang="en-US" sz="3200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Sa Pa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khách</a:t>
            </a:r>
            <a:r>
              <a:rPr lang="en-US" sz="2800" dirty="0">
                <a:solidFill>
                  <a:srgbClr val="002060"/>
                </a:solidFill>
              </a:rPr>
              <a:t> du </a:t>
            </a:r>
            <a:r>
              <a:rPr lang="en-US" sz="2800" dirty="0" err="1">
                <a:solidFill>
                  <a:srgbClr val="002060"/>
                </a:solidFill>
              </a:rPr>
              <a:t>lịch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dịp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vẻ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thang.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</a:t>
            </a:r>
            <a:r>
              <a:rPr lang="en-US" sz="2800" dirty="0" err="1">
                <a:solidFill>
                  <a:srgbClr val="002060"/>
                </a:solidFill>
              </a:rPr>
              <a:t>khổng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lồ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trời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ở Sa Pa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nay.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bởi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Mông</a:t>
            </a:r>
            <a:r>
              <a:rPr lang="en-US" sz="2800" dirty="0">
                <a:solidFill>
                  <a:srgbClr val="002060"/>
                </a:solidFill>
              </a:rPr>
              <a:t>, Dao,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</a:t>
            </a:r>
            <a:r>
              <a:rPr lang="en-US" sz="2800" dirty="0">
                <a:solidFill>
                  <a:srgbClr val="002060"/>
                </a:solidFill>
              </a:rPr>
              <a:t>,…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(Vũ Kim)</a:t>
            </a:r>
          </a:p>
        </p:txBody>
      </p:sp>
    </p:spTree>
    <p:extLst>
      <p:ext uri="{BB962C8B-B14F-4D97-AF65-F5344CB8AC3E}">
        <p14:creationId xmlns:p14="http://schemas.microsoft.com/office/powerpoint/2010/main" val="14241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0D9EBFC2-FA62-43CF-974D-E54CD5FDE178}"/>
              </a:ext>
            </a:extLst>
          </p:cNvPr>
          <p:cNvSpPr txBox="1"/>
          <p:nvPr/>
        </p:nvSpPr>
        <p:spPr>
          <a:xfrm>
            <a:off x="6021993" y="2800118"/>
            <a:ext cx="4860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– HIỂU</a:t>
            </a:r>
          </a:p>
        </p:txBody>
      </p:sp>
    </p:spTree>
    <p:extLst>
      <p:ext uri="{BB962C8B-B14F-4D97-AF65-F5344CB8AC3E}">
        <p14:creationId xmlns:p14="http://schemas.microsoft.com/office/powerpoint/2010/main" val="30219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59003" y="989202"/>
            <a:ext cx="9003416" cy="5133587"/>
            <a:chOff x="1359003" y="989202"/>
            <a:chExt cx="9003416" cy="51335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513358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Sa Pa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959" y="2560221"/>
            <a:ext cx="2315654" cy="33451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4EA52-5A5B-4F2B-BF97-73ABE8AD9B76}"/>
              </a:ext>
            </a:extLst>
          </p:cNvPr>
          <p:cNvSpPr txBox="1"/>
          <p:nvPr/>
        </p:nvSpPr>
        <p:spPr>
          <a:xfrm>
            <a:off x="1551963" y="3355638"/>
            <a:ext cx="7179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lúa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chín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, Sa Pa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khu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ruộng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bậc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thang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1427355"/>
            <a:ext cx="9003416" cy="3824869"/>
            <a:chOff x="1359003" y="1213790"/>
            <a:chExt cx="9003416" cy="19605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1213790"/>
              <a:ext cx="9003416" cy="196055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05264" y="1505940"/>
              <a:ext cx="8181471" cy="491292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bậc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thang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88" y="3114094"/>
            <a:ext cx="2554049" cy="32829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2D020-8A19-45C8-864E-4AF0EBCFFFB3}"/>
              </a:ext>
            </a:extLst>
          </p:cNvPr>
          <p:cNvSpPr txBox="1"/>
          <p:nvPr/>
        </p:nvSpPr>
        <p:spPr>
          <a:xfrm>
            <a:off x="1610686" y="3142090"/>
            <a:ext cx="6846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Ruộng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bậc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thang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hàng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trăm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nay.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239" y="1111956"/>
            <a:ext cx="9003416" cy="4303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298" y="2560320"/>
            <a:ext cx="2302234" cy="332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8132" y="1263999"/>
            <a:ext cx="8766495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4DADD-AB71-4DCD-A12B-B83099AE6F48}"/>
              </a:ext>
            </a:extLst>
          </p:cNvPr>
          <p:cNvSpPr txBox="1"/>
          <p:nvPr/>
        </p:nvSpPr>
        <p:spPr>
          <a:xfrm>
            <a:off x="1887523" y="2903619"/>
            <a:ext cx="73379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N</a:t>
            </a:r>
            <a:r>
              <a:rPr lang="vi-VN" sz="3600" dirty="0">
                <a:solidFill>
                  <a:srgbClr val="00B0F0"/>
                </a:solidFill>
                <a:latin typeface="Arial-Rounded"/>
                <a:ea typeface="Arial-Rounded"/>
              </a:rPr>
              <a:t>hững người Mông, Dao, Hà Nhì,… sống ở đây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đã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tạo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nên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ruộng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bậc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thang.</a:t>
            </a:r>
            <a:endParaRPr lang="vi-VN" sz="3600" dirty="0">
              <a:solidFill>
                <a:srgbClr val="00B0F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5386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9722840" y="2242111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11172825" y="2115345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844210" y="3588636"/>
            <a:ext cx="1008065" cy="464251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690218" y="3211513"/>
            <a:ext cx="3495433" cy="360997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67883" y="3242255"/>
            <a:ext cx="1598491" cy="3422706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653438" y="3949583"/>
            <a:ext cx="2911726" cy="2737053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663018" y="3973512"/>
            <a:ext cx="1352418" cy="2737053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789287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8789287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352725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8352725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963787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7963787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7529746" y="5860371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7529746" y="5860371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7601060" y="6258692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7459249" y="6245493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9013957" y="5963751"/>
            <a:ext cx="1352418" cy="579923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63576" y="6007418"/>
            <a:ext cx="169399" cy="45719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692944" y="6012207"/>
            <a:ext cx="673432" cy="531467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101791" y="6290134"/>
            <a:ext cx="148572" cy="131304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73064" y="6085614"/>
            <a:ext cx="169399" cy="148498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44700" y="6309452"/>
            <a:ext cx="170788" cy="148498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708216" y="6151997"/>
            <a:ext cx="148572" cy="12974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903479" y="6320296"/>
            <a:ext cx="148572" cy="131304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10840795" y="5263719"/>
            <a:ext cx="731750" cy="1383376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10268776" y="181535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413296" y="1178549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F67438-700E-441F-A087-A0269E63295A}"/>
              </a:ext>
            </a:extLst>
          </p:cNvPr>
          <p:cNvSpPr/>
          <p:nvPr/>
        </p:nvSpPr>
        <p:spPr>
          <a:xfrm>
            <a:off x="1940312" y="367990"/>
            <a:ext cx="6172047" cy="74326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phù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hợp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ô </a:t>
            </a:r>
            <a:r>
              <a:rPr lang="en-US" sz="2800" dirty="0" err="1">
                <a:solidFill>
                  <a:schemeClr val="tx1"/>
                </a:solidFill>
              </a:rPr>
              <a:t>vuông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D7400D-4EB0-4EA4-AA08-4B8A5A656D47}"/>
              </a:ext>
            </a:extLst>
          </p:cNvPr>
          <p:cNvSpPr/>
          <p:nvPr/>
        </p:nvSpPr>
        <p:spPr>
          <a:xfrm>
            <a:off x="789767" y="2098784"/>
            <a:ext cx="1872980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ịch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336E072-18A8-490D-89F4-86210140C284}"/>
              </a:ext>
            </a:extLst>
          </p:cNvPr>
          <p:cNvSpPr/>
          <p:nvPr/>
        </p:nvSpPr>
        <p:spPr>
          <a:xfrm>
            <a:off x="6167253" y="2050404"/>
            <a:ext cx="2412541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</a:t>
            </a:r>
            <a:r>
              <a:rPr lang="en-US" sz="3200" dirty="0" err="1">
                <a:solidFill>
                  <a:srgbClr val="FF0000"/>
                </a:solidFill>
              </a:rPr>
              <a:t>ịt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0856D38-DBC8-4B66-AA9D-85ED25309822}"/>
              </a:ext>
            </a:extLst>
          </p:cNvPr>
          <p:cNvSpPr/>
          <p:nvPr/>
        </p:nvSpPr>
        <p:spPr>
          <a:xfrm>
            <a:off x="3787852" y="2050404"/>
            <a:ext cx="2236896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yêu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</a:t>
            </a:r>
            <a:r>
              <a:rPr lang="en-US" sz="3200" dirty="0" err="1">
                <a:solidFill>
                  <a:srgbClr val="FF0000"/>
                </a:solidFill>
              </a:rPr>
              <a:t>ích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B27427-2679-4EA5-A8FC-2A0567D057A7}"/>
              </a:ext>
            </a:extLst>
          </p:cNvPr>
          <p:cNvSpPr txBox="1"/>
          <p:nvPr/>
        </p:nvSpPr>
        <p:spPr>
          <a:xfrm>
            <a:off x="3325631" y="1305913"/>
            <a:ext cx="315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ich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hay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it?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536B7F0-8EA5-473A-A359-5D17557A5092}"/>
              </a:ext>
            </a:extLst>
          </p:cNvPr>
          <p:cNvSpPr/>
          <p:nvPr/>
        </p:nvSpPr>
        <p:spPr>
          <a:xfrm>
            <a:off x="1761737" y="2384351"/>
            <a:ext cx="547197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D06B67-CB4E-4821-94B3-EBEC5D391890}"/>
              </a:ext>
            </a:extLst>
          </p:cNvPr>
          <p:cNvSpPr/>
          <p:nvPr/>
        </p:nvSpPr>
        <p:spPr>
          <a:xfrm>
            <a:off x="5236625" y="2335971"/>
            <a:ext cx="579872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71D2443-E8CE-43C5-ABE1-C48B72F580D1}"/>
              </a:ext>
            </a:extLst>
          </p:cNvPr>
          <p:cNvSpPr/>
          <p:nvPr/>
        </p:nvSpPr>
        <p:spPr>
          <a:xfrm>
            <a:off x="7720690" y="2335971"/>
            <a:ext cx="471975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BB88103-5D73-4FCF-97B6-1C3CBE7142AF}"/>
              </a:ext>
            </a:extLst>
          </p:cNvPr>
          <p:cNvSpPr/>
          <p:nvPr/>
        </p:nvSpPr>
        <p:spPr>
          <a:xfrm>
            <a:off x="824681" y="3950184"/>
            <a:ext cx="1872980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</a:t>
            </a:r>
            <a:r>
              <a:rPr lang="en-US" sz="3200" dirty="0" err="1">
                <a:solidFill>
                  <a:srgbClr val="FF0000"/>
                </a:solidFill>
              </a:rPr>
              <a:t>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E2D4468-F124-4460-A1E5-AE03507689FB}"/>
              </a:ext>
            </a:extLst>
          </p:cNvPr>
          <p:cNvSpPr/>
          <p:nvPr/>
        </p:nvSpPr>
        <p:spPr>
          <a:xfrm>
            <a:off x="6202167" y="3901804"/>
            <a:ext cx="2412541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chênh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ệch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5626373-388A-4A7D-9099-6B3A8A975274}"/>
              </a:ext>
            </a:extLst>
          </p:cNvPr>
          <p:cNvSpPr/>
          <p:nvPr/>
        </p:nvSpPr>
        <p:spPr>
          <a:xfrm>
            <a:off x="3822766" y="3901804"/>
            <a:ext cx="1703795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túi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</a:t>
            </a:r>
            <a:r>
              <a:rPr lang="en-US" sz="3200" dirty="0" err="1">
                <a:solidFill>
                  <a:srgbClr val="FF0000"/>
                </a:solidFill>
              </a:rPr>
              <a:t>ách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087293-A227-4717-B620-386DA9FDBF52}"/>
              </a:ext>
            </a:extLst>
          </p:cNvPr>
          <p:cNvSpPr txBox="1"/>
          <p:nvPr/>
        </p:nvSpPr>
        <p:spPr>
          <a:xfrm>
            <a:off x="3360545" y="3157313"/>
            <a:ext cx="315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ach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hay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êch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9B1BBED-5D12-4FA0-806D-86A709A6DA43}"/>
              </a:ext>
            </a:extLst>
          </p:cNvPr>
          <p:cNvSpPr/>
          <p:nvPr/>
        </p:nvSpPr>
        <p:spPr>
          <a:xfrm>
            <a:off x="1267928" y="4227103"/>
            <a:ext cx="613453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AEAB01F-AE0C-46C4-B10D-84397FE7412D}"/>
              </a:ext>
            </a:extLst>
          </p:cNvPr>
          <p:cNvSpPr/>
          <p:nvPr/>
        </p:nvSpPr>
        <p:spPr>
          <a:xfrm>
            <a:off x="4700459" y="4148797"/>
            <a:ext cx="673481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5AFB538-C3A2-4589-BA61-32DF3F2A3579}"/>
              </a:ext>
            </a:extLst>
          </p:cNvPr>
          <p:cNvSpPr/>
          <p:nvPr/>
        </p:nvSpPr>
        <p:spPr>
          <a:xfrm>
            <a:off x="7728595" y="4208478"/>
            <a:ext cx="603995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90" grpId="0" animBg="1"/>
      <p:bldP spid="91" grpId="0" animBg="1"/>
      <p:bldP spid="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9314304" y="976123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1546061" y="1779916"/>
            <a:ext cx="8381352" cy="21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5.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Hát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một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hát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quê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hương</a:t>
            </a:r>
            <a:endParaRPr lang="zh-CN" altLang="en-US" sz="4800" b="1" spc="300" dirty="0">
              <a:solidFill>
                <a:srgbClr val="C56D27"/>
              </a:solidFill>
              <a:latin typeface="+mj-lt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137" y="1574869"/>
            <a:ext cx="6968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4415" y="4570779"/>
            <a:ext cx="5463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8045" y="1162274"/>
            <a:ext cx="6633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3748" y="4195971"/>
            <a:ext cx="4844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6010" y="1574869"/>
            <a:ext cx="7380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2437" y="4914900"/>
            <a:ext cx="2678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54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7504" y="1574869"/>
            <a:ext cx="4591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7368" y="4796135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6"/>
            <a:ext cx="8453211" cy="150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1906164"/>
            <a:ext cx="6398306" cy="480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3281" y="665827"/>
            <a:ext cx="696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BA4B4-AD69-469E-A846-2DA6CCD69C26}"/>
              </a:ext>
            </a:extLst>
          </p:cNvPr>
          <p:cNvSpPr txBox="1"/>
          <p:nvPr/>
        </p:nvSpPr>
        <p:spPr>
          <a:xfrm>
            <a:off x="4335560" y="2230484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BD4C0-3083-47F6-8D05-8FCDA3B6A162}"/>
              </a:ext>
            </a:extLst>
          </p:cNvPr>
          <p:cNvSpPr txBox="1"/>
          <p:nvPr/>
        </p:nvSpPr>
        <p:spPr>
          <a:xfrm>
            <a:off x="4335560" y="4517771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1036</Words>
  <Application>Microsoft Office PowerPoint</Application>
  <PresentationFormat>Widescreen</PresentationFormat>
  <Paragraphs>109</Paragraphs>
  <Slides>28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等线</vt:lpstr>
      <vt:lpstr>等线 Light</vt:lpstr>
      <vt:lpstr>Arial</vt:lpstr>
      <vt:lpstr>Arial-Rounded</vt:lpstr>
      <vt:lpstr>Bebas Neue</vt:lpstr>
      <vt:lpstr>Calibri</vt:lpstr>
      <vt:lpstr>Calibri Light</vt:lpstr>
      <vt:lpstr>Chau Philomene One</vt:lpstr>
      <vt:lpstr>Coiny</vt:lpstr>
      <vt:lpstr>Didact Gothic</vt:lpstr>
      <vt:lpstr>Pattaya</vt:lpstr>
      <vt:lpstr>Roboto Condensed Light</vt:lpstr>
      <vt:lpstr>字魂70号-灵悦黑体</vt:lpstr>
      <vt:lpstr>Office 主题​​</vt:lpstr>
      <vt:lpstr>千图网海量PPT模板www.58pic.com​​</vt:lpstr>
      <vt:lpstr>Eco-Friendly School Center by Slidesgo</vt:lpstr>
      <vt:lpstr>Office Theme</vt:lpstr>
      <vt:lpstr>1_千图网海量PPT模板www.58pic.com​​</vt:lpstr>
      <vt:lpstr>Office 主题</vt:lpstr>
      <vt:lpstr>12_Office Theme</vt:lpstr>
      <vt:lpstr>2_Office 主题​​</vt:lpstr>
      <vt:lpstr>1_Eco-Friendly School Center by Slidesgo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</dc:title>
  <dc:creator>龙时富</dc:creator>
  <cp:lastModifiedBy>Huyen Nguyen</cp:lastModifiedBy>
  <cp:revision>47</cp:revision>
  <dcterms:created xsi:type="dcterms:W3CDTF">2017-07-06T02:21:29Z</dcterms:created>
  <dcterms:modified xsi:type="dcterms:W3CDTF">2025-05-12T09:32:16Z</dcterms:modified>
</cp:coreProperties>
</file>